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2"/>
  </p:notesMasterIdLst>
  <p:sldIdLst>
    <p:sldId id="4631" r:id="rId3"/>
    <p:sldId id="4122" r:id="rId4"/>
    <p:sldId id="4047" r:id="rId5"/>
    <p:sldId id="335" r:id="rId6"/>
    <p:sldId id="336" r:id="rId7"/>
    <p:sldId id="4508" r:id="rId8"/>
    <p:sldId id="4730" r:id="rId9"/>
    <p:sldId id="4509" r:id="rId10"/>
    <p:sldId id="47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196" autoAdjust="0"/>
  </p:normalViewPr>
  <p:slideViewPr>
    <p:cSldViewPr snapToGrid="0" snapToObjects="1">
      <p:cViewPr varScale="1">
        <p:scale>
          <a:sx n="81" d="100"/>
          <a:sy n="81" d="100"/>
        </p:scale>
        <p:origin x="117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[standard] </a:t>
            </a:r>
            <a:r>
              <a:rPr lang="en-US" dirty="0" err="1"/>
              <a:t>Odata</a:t>
            </a:r>
            <a:r>
              <a:rPr lang="en-US" dirty="0"/>
              <a:t> Servlet – it is an entry point for </a:t>
            </a:r>
            <a:r>
              <a:rPr lang="en-US" dirty="0" err="1"/>
              <a:t>odata</a:t>
            </a:r>
            <a:r>
              <a:rPr lang="en-US" dirty="0"/>
              <a:t> calls. Similar to the service name in ABAP which we register in /n/IWFND/MAINT_SERVICE</a:t>
            </a:r>
          </a:p>
          <a:p>
            <a:r>
              <a:rPr lang="en-US" dirty="0"/>
              <a:t>[standard] </a:t>
            </a:r>
            <a:r>
              <a:rPr lang="en-US" dirty="0" err="1"/>
              <a:t>Odata</a:t>
            </a:r>
            <a:r>
              <a:rPr lang="en-US" dirty="0"/>
              <a:t> Service Factory – Provide object of other classes (3 more classes)</a:t>
            </a:r>
          </a:p>
          <a:p>
            <a:r>
              <a:rPr lang="en-US" dirty="0"/>
              <a:t>[standard] </a:t>
            </a:r>
            <a:r>
              <a:rPr lang="en-US" dirty="0" err="1"/>
              <a:t>Odata</a:t>
            </a:r>
            <a:r>
              <a:rPr lang="en-US" dirty="0"/>
              <a:t> annotations – provide </a:t>
            </a:r>
            <a:r>
              <a:rPr lang="en-US" dirty="0" err="1"/>
              <a:t>odata</a:t>
            </a:r>
            <a:r>
              <a:rPr lang="en-US" dirty="0"/>
              <a:t> annotations, like in ABAP </a:t>
            </a:r>
            <a:r>
              <a:rPr lang="en-US" dirty="0" err="1"/>
              <a:t>sap:creatable</a:t>
            </a:r>
            <a:r>
              <a:rPr lang="en-US" dirty="0"/>
              <a:t>, </a:t>
            </a:r>
            <a:r>
              <a:rPr lang="en-US" dirty="0" err="1"/>
              <a:t>sap:updatable</a:t>
            </a:r>
            <a:r>
              <a:rPr lang="en-US" dirty="0"/>
              <a:t>, </a:t>
            </a:r>
            <a:r>
              <a:rPr lang="en-US" dirty="0" err="1"/>
              <a:t>sap:nullable</a:t>
            </a:r>
            <a:endParaRPr lang="en-US" dirty="0"/>
          </a:p>
          <a:p>
            <a:r>
              <a:rPr lang="en-US" dirty="0"/>
              <a:t>[standard] </a:t>
            </a:r>
            <a:r>
              <a:rPr lang="en-US" dirty="0" err="1"/>
              <a:t>Odata</a:t>
            </a:r>
            <a:r>
              <a:rPr lang="en-US" dirty="0"/>
              <a:t> Processor – Handle HTTP Request and Response, GET, PUT, POST, DELETE, Media Resource – CL_HTTP_HANADLER standard SAP Class</a:t>
            </a:r>
          </a:p>
          <a:p>
            <a:r>
              <a:rPr lang="en-US" dirty="0"/>
              <a:t>[standard] </a:t>
            </a:r>
            <a:r>
              <a:rPr lang="en-US" dirty="0" err="1"/>
              <a:t>Odata</a:t>
            </a:r>
            <a:r>
              <a:rPr lang="en-US" dirty="0"/>
              <a:t> Source – Provide the entity and entity sets – define skeleton of the data and serve definition</a:t>
            </a:r>
          </a:p>
          <a:p>
            <a:r>
              <a:rPr lang="en-US" dirty="0" err="1"/>
              <a:t>ODataInterface</a:t>
            </a:r>
            <a:r>
              <a:rPr lang="en-US" dirty="0"/>
              <a:t> – provided by framework to register our entities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4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RJjFd3Lx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Olingo</a:t>
            </a: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framework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Build application using </a:t>
            </a:r>
            <a:r>
              <a:rPr lang="en-US" sz="1400" dirty="0" err="1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olingo</a:t>
            </a: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Integrate fiori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OData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671110" y="4085300"/>
            <a:ext cx="5342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Basics of node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Why node JS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NPM – Node package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671111" y="3703631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Introduction to Node JS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OData Service </a:t>
            </a:r>
            <a:r>
              <a:rPr lang="en-US" dirty="0">
                <a:solidFill>
                  <a:prstClr val="black"/>
                </a:solidFill>
                <a:latin typeface="Cooper Black" panose="0208090404030B020404" pitchFamily="18" charset="0"/>
              </a:rPr>
              <a:t>on CF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Olingo is a framework provided by Apache as open source for building OData Services using Java. Fiori Applications can directly work with OData effectively.  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  <a:hlinkClick r:id="rId3"/>
              </a:rPr>
              <a:t>https://www.youtube.com/watch?v=zERJjFd3Lxo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0DA0E1-F5B5-4E93-A820-7D48F9190469}"/>
              </a:ext>
            </a:extLst>
          </p:cNvPr>
          <p:cNvSpPr/>
          <p:nvPr/>
        </p:nvSpPr>
        <p:spPr>
          <a:xfrm>
            <a:off x="228600" y="3907971"/>
            <a:ext cx="1628503" cy="101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5E5A7A-4FA8-4E24-8EE4-F848018F54D5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1857103" y="4413069"/>
            <a:ext cx="1657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52F8EA-7101-4DEC-AA02-7F3633005DFF}"/>
              </a:ext>
            </a:extLst>
          </p:cNvPr>
          <p:cNvSpPr/>
          <p:nvPr/>
        </p:nvSpPr>
        <p:spPr>
          <a:xfrm>
            <a:off x="3514591" y="3206931"/>
            <a:ext cx="1959429" cy="241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@</a:t>
            </a:r>
            <a:r>
              <a:rPr lang="en-US" dirty="0" err="1"/>
              <a:t>WebServelt</a:t>
            </a:r>
            <a:endParaRPr lang="en-US" dirty="0"/>
          </a:p>
          <a:p>
            <a:pPr algn="ctr"/>
            <a:r>
              <a:rPr lang="en-US" dirty="0"/>
              <a:t>OData </a:t>
            </a:r>
            <a:r>
              <a:rPr lang="en-US" dirty="0" err="1"/>
              <a:t>Servelt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URL Pattern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anubhav.svc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83FECD-9E8D-4757-8710-491188E8CAA5}"/>
              </a:ext>
            </a:extLst>
          </p:cNvPr>
          <p:cNvSpPr/>
          <p:nvPr/>
        </p:nvSpPr>
        <p:spPr>
          <a:xfrm>
            <a:off x="3546906" y="2042918"/>
            <a:ext cx="1894797" cy="5123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ODataServelt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8887F-16D7-43BB-924F-24FEEA689C97}"/>
              </a:ext>
            </a:extLst>
          </p:cNvPr>
          <p:cNvCxnSpPr>
            <a:stCxn id="9" idx="0"/>
            <a:endCxn id="14" idx="2"/>
          </p:cNvCxnSpPr>
          <p:nvPr/>
        </p:nvCxnSpPr>
        <p:spPr>
          <a:xfrm flipH="1" flipV="1">
            <a:off x="4494305" y="2555305"/>
            <a:ext cx="1" cy="65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8C67FA6-83AC-4F8A-9BA1-702D9E85F46D}"/>
              </a:ext>
            </a:extLst>
          </p:cNvPr>
          <p:cNvSpPr/>
          <p:nvPr/>
        </p:nvSpPr>
        <p:spPr>
          <a:xfrm>
            <a:off x="6453050" y="3316908"/>
            <a:ext cx="2595155" cy="906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MyODataServiceFactory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B3882C-A0B6-448F-AA17-3E12F9E21613}"/>
              </a:ext>
            </a:extLst>
          </p:cNvPr>
          <p:cNvSpPr/>
          <p:nvPr/>
        </p:nvSpPr>
        <p:spPr>
          <a:xfrm>
            <a:off x="6583681" y="2042918"/>
            <a:ext cx="2333892" cy="5123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ODataServiceFactory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3614E2-83F2-4682-93F3-394F440D27F6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7750627" y="2555305"/>
            <a:ext cx="1" cy="76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2C2E3B-335D-42B5-B34E-37E98BAA5AEC}"/>
              </a:ext>
            </a:extLst>
          </p:cNvPr>
          <p:cNvSpPr/>
          <p:nvPr/>
        </p:nvSpPr>
        <p:spPr>
          <a:xfrm>
            <a:off x="9736183" y="3206931"/>
            <a:ext cx="2865120" cy="415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MyODataProcessor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83A5A0-A7EE-4B9C-859B-F59D3AE89E7D}"/>
              </a:ext>
            </a:extLst>
          </p:cNvPr>
          <p:cNvSpPr/>
          <p:nvPr/>
        </p:nvSpPr>
        <p:spPr>
          <a:xfrm>
            <a:off x="9750352" y="3770282"/>
            <a:ext cx="2865120" cy="415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MyODataSource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0788B8-39D0-4C97-B0DA-95CE60401F61}"/>
              </a:ext>
            </a:extLst>
          </p:cNvPr>
          <p:cNvSpPr/>
          <p:nvPr/>
        </p:nvSpPr>
        <p:spPr>
          <a:xfrm>
            <a:off x="9711163" y="2628074"/>
            <a:ext cx="2865120" cy="415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MyODataAnnotation</a:t>
            </a:r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5B720D1-6EFB-4B0B-8D87-3546FE7CE109}"/>
              </a:ext>
            </a:extLst>
          </p:cNvPr>
          <p:cNvCxnSpPr>
            <a:stCxn id="27" idx="1"/>
          </p:cNvCxnSpPr>
          <p:nvPr/>
        </p:nvCxnSpPr>
        <p:spPr>
          <a:xfrm rot="10800000" flipV="1">
            <a:off x="9048205" y="2835992"/>
            <a:ext cx="662958" cy="5788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32C580-9B61-4155-BAAD-3D37D01F26B0}"/>
              </a:ext>
            </a:extLst>
          </p:cNvPr>
          <p:cNvCxnSpPr>
            <a:stCxn id="25" idx="1"/>
            <a:endCxn id="18" idx="3"/>
          </p:cNvCxnSpPr>
          <p:nvPr/>
        </p:nvCxnSpPr>
        <p:spPr>
          <a:xfrm rot="10800000" flipV="1">
            <a:off x="9048205" y="3414849"/>
            <a:ext cx="687978" cy="355434"/>
          </a:xfrm>
          <a:prstGeom prst="bentConnector3">
            <a:avLst>
              <a:gd name="adj1" fmla="val 322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3D0E48-081C-466A-85C3-6E1AAA008D16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9055289" y="3978199"/>
            <a:ext cx="6950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8397B40-0E11-45B4-B933-EC6EC8891E2E}"/>
              </a:ext>
            </a:extLst>
          </p:cNvPr>
          <p:cNvSpPr/>
          <p:nvPr/>
        </p:nvSpPr>
        <p:spPr>
          <a:xfrm>
            <a:off x="7685311" y="4537974"/>
            <a:ext cx="2464524" cy="36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ODataInterface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1AA074-22AD-46E3-B745-F2D5AD3A88D1}"/>
              </a:ext>
            </a:extLst>
          </p:cNvPr>
          <p:cNvSpPr/>
          <p:nvPr/>
        </p:nvSpPr>
        <p:spPr>
          <a:xfrm>
            <a:off x="6583681" y="5461332"/>
            <a:ext cx="2229393" cy="7740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VendorODataAgent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CBC5D0-A706-4EB1-85E5-86A561F4558F}"/>
              </a:ext>
            </a:extLst>
          </p:cNvPr>
          <p:cNvSpPr/>
          <p:nvPr/>
        </p:nvSpPr>
        <p:spPr>
          <a:xfrm>
            <a:off x="9117874" y="5461331"/>
            <a:ext cx="2464524" cy="7740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AddressODataAgent</a:t>
            </a:r>
            <a:endParaRPr lang="en-US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9FA4D51-9020-4E44-A564-0AC559C5B7CA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rot="5400000" flipH="1" flipV="1">
            <a:off x="8028088" y="4571848"/>
            <a:ext cx="559775" cy="1219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C99D7FB-4C1D-4AFB-846A-23D1A1ABF558}"/>
              </a:ext>
            </a:extLst>
          </p:cNvPr>
          <p:cNvCxnSpPr>
            <a:cxnSpLocks/>
            <a:stCxn id="37" idx="0"/>
            <a:endCxn id="35" idx="2"/>
          </p:cNvCxnSpPr>
          <p:nvPr/>
        </p:nvCxnSpPr>
        <p:spPr>
          <a:xfrm rot="16200000" flipV="1">
            <a:off x="9353968" y="4465162"/>
            <a:ext cx="559774" cy="14325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7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600" y="934720"/>
            <a:ext cx="1173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need dependencies to get Olingo imported (pom.xml)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Olingo framework</a:t>
            </a:r>
          </a:p>
          <a:p>
            <a:pPr marL="800100" lvl="1" indent="-342900">
              <a:buFontTx/>
              <a:buAutoNum type="arabicPeriod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Olingo-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jpa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00100" lvl="1" indent="-342900">
              <a:buFontTx/>
              <a:buAutoNum type="arabicPeriod"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Servelet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Servelt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Class, Tell our spring app to scan the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servelet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class in package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Add all the Olingo implementing classes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ODataFactory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ODataAnno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ODataProcessor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ODataSource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ODataInterface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Add Annotations to our Entities to offer as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EntityType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EntitySet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Add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ODataAgent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(DPC_EXT) Which will have implementation for CRUDQ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Additionally we can add Fiori UX</a:t>
            </a:r>
          </a:p>
          <a:p>
            <a:pPr marL="342900" indent="-342900">
              <a:buFontTx/>
              <a:buAutoNum type="arabicPeriod"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Tx/>
              <a:buAutoNum type="arabicPeriod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4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5637</TotalTime>
  <Words>427</Words>
  <Application>Microsoft Office PowerPoint</Application>
  <PresentationFormat>Widescreen</PresentationFormat>
  <Paragraphs>73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5747</cp:revision>
  <dcterms:created xsi:type="dcterms:W3CDTF">2020-10-03T07:29:13Z</dcterms:created>
  <dcterms:modified xsi:type="dcterms:W3CDTF">2022-07-14T05:31:51Z</dcterms:modified>
</cp:coreProperties>
</file>